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CC"/>
    <a:srgbClr val="FF5D5D"/>
    <a:srgbClr val="FF7979"/>
    <a:srgbClr val="FEE4E2"/>
    <a:srgbClr val="ED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8" autoAdjust="0"/>
    <p:restoredTop sz="94660"/>
  </p:normalViewPr>
  <p:slideViewPr>
    <p:cSldViewPr snapToGrid="0">
      <p:cViewPr varScale="1">
        <p:scale>
          <a:sx n="67" d="100"/>
          <a:sy n="67" d="100"/>
        </p:scale>
        <p:origin x="595"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DF70A8EE-1599-4E26-BEBE-A857C6120DCC}" type="datetimeFigureOut">
              <a:rPr lang="ja-JP" altLang="en-US"/>
              <a:pPr>
                <a:defRPr/>
              </a:pPr>
              <a:t>2020/4/22</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96D6DCDE-8A9F-4A04-B9B1-724F4A75D5E2}" type="slidenum">
              <a:rPr lang="ja-JP" altLang="en-US"/>
              <a:pPr>
                <a:defRPr/>
              </a:pPr>
              <a:t>‹#›</a:t>
            </a:fld>
            <a:endParaRPr lang="ja-JP" altLang="en-US"/>
          </a:p>
        </p:txBody>
      </p:sp>
    </p:spTree>
    <p:extLst>
      <p:ext uri="{BB962C8B-B14F-4D97-AF65-F5344CB8AC3E}">
        <p14:creationId xmlns:p14="http://schemas.microsoft.com/office/powerpoint/2010/main" val="388637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A5B5E7B9-4B08-4B53-8B90-31CCF354D155}" type="datetimeFigureOut">
              <a:rPr lang="ja-JP" altLang="en-US"/>
              <a:pPr>
                <a:defRPr/>
              </a:pPr>
              <a:t>2020/4/22</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769D016-0E24-4606-9114-C2BE66A257BC}" type="slidenum">
              <a:rPr lang="ja-JP" altLang="en-US"/>
              <a:pPr>
                <a:defRPr/>
              </a:pPr>
              <a:t>‹#›</a:t>
            </a:fld>
            <a:endParaRPr lang="ja-JP" altLang="en-US"/>
          </a:p>
        </p:txBody>
      </p:sp>
    </p:spTree>
    <p:extLst>
      <p:ext uri="{BB962C8B-B14F-4D97-AF65-F5344CB8AC3E}">
        <p14:creationId xmlns:p14="http://schemas.microsoft.com/office/powerpoint/2010/main" val="194383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BCBE811-D94C-447B-948F-BD591892C30B}" type="datetimeFigureOut">
              <a:rPr lang="ja-JP" altLang="en-US"/>
              <a:pPr>
                <a:defRPr/>
              </a:pPr>
              <a:t>2020/4/22</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9D77ADB7-071D-4162-8792-E47BEDECE988}" type="slidenum">
              <a:rPr lang="ja-JP" altLang="en-US"/>
              <a:pPr>
                <a:defRPr/>
              </a:pPr>
              <a:t>‹#›</a:t>
            </a:fld>
            <a:endParaRPr lang="ja-JP" altLang="en-US"/>
          </a:p>
        </p:txBody>
      </p:sp>
    </p:spTree>
    <p:extLst>
      <p:ext uri="{BB962C8B-B14F-4D97-AF65-F5344CB8AC3E}">
        <p14:creationId xmlns:p14="http://schemas.microsoft.com/office/powerpoint/2010/main" val="318186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6073A89-2E1B-4F57-904F-695A40FE3894}" type="datetimeFigureOut">
              <a:rPr lang="ja-JP" altLang="en-US"/>
              <a:pPr>
                <a:defRPr/>
              </a:pPr>
              <a:t>2020/4/22</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6632B5CC-5B06-4D04-922E-A127FDB70F95}" type="slidenum">
              <a:rPr lang="ja-JP" altLang="en-US"/>
              <a:pPr>
                <a:defRPr/>
              </a:pPr>
              <a:t>‹#›</a:t>
            </a:fld>
            <a:endParaRPr lang="ja-JP" altLang="en-US"/>
          </a:p>
        </p:txBody>
      </p:sp>
    </p:spTree>
    <p:extLst>
      <p:ext uri="{BB962C8B-B14F-4D97-AF65-F5344CB8AC3E}">
        <p14:creationId xmlns:p14="http://schemas.microsoft.com/office/powerpoint/2010/main" val="181640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ECF8E6D5-D63B-454F-B577-EA26F2123787}" type="datetimeFigureOut">
              <a:rPr lang="ja-JP" altLang="en-US"/>
              <a:pPr>
                <a:defRPr/>
              </a:pPr>
              <a:t>2020/4/22</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8F33428-5819-4BE8-BA6C-E31740A510D1}" type="slidenum">
              <a:rPr lang="ja-JP" altLang="en-US"/>
              <a:pPr>
                <a:defRPr/>
              </a:pPr>
              <a:t>‹#›</a:t>
            </a:fld>
            <a:endParaRPr lang="ja-JP" altLang="en-US"/>
          </a:p>
        </p:txBody>
      </p:sp>
    </p:spTree>
    <p:extLst>
      <p:ext uri="{BB962C8B-B14F-4D97-AF65-F5344CB8AC3E}">
        <p14:creationId xmlns:p14="http://schemas.microsoft.com/office/powerpoint/2010/main" val="419278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3F5932F4-2747-4FBF-804B-3449726A7551}" type="datetimeFigureOut">
              <a:rPr lang="ja-JP" altLang="en-US"/>
              <a:pPr>
                <a:defRPr/>
              </a:pPr>
              <a:t>2020/4/22</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B12854FA-6B8A-4C22-8588-3AD5D803CA78}" type="slidenum">
              <a:rPr lang="ja-JP" altLang="en-US"/>
              <a:pPr>
                <a:defRPr/>
              </a:pPr>
              <a:t>‹#›</a:t>
            </a:fld>
            <a:endParaRPr lang="ja-JP" altLang="en-US"/>
          </a:p>
        </p:txBody>
      </p:sp>
    </p:spTree>
    <p:extLst>
      <p:ext uri="{BB962C8B-B14F-4D97-AF65-F5344CB8AC3E}">
        <p14:creationId xmlns:p14="http://schemas.microsoft.com/office/powerpoint/2010/main" val="84094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C05C635F-E822-4487-A567-D2BD67568A0A}" type="datetimeFigureOut">
              <a:rPr lang="ja-JP" altLang="en-US"/>
              <a:pPr>
                <a:defRPr/>
              </a:pPr>
              <a:t>2020/4/22</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F6D217FF-1E6C-4866-A3E5-73C6505C1C61}" type="slidenum">
              <a:rPr lang="ja-JP" altLang="en-US"/>
              <a:pPr>
                <a:defRPr/>
              </a:pPr>
              <a:t>‹#›</a:t>
            </a:fld>
            <a:endParaRPr lang="ja-JP" altLang="en-US"/>
          </a:p>
        </p:txBody>
      </p:sp>
    </p:spTree>
    <p:extLst>
      <p:ext uri="{BB962C8B-B14F-4D97-AF65-F5344CB8AC3E}">
        <p14:creationId xmlns:p14="http://schemas.microsoft.com/office/powerpoint/2010/main" val="304967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086EEFD8-D226-469A-BC47-01669F225455}" type="datetimeFigureOut">
              <a:rPr lang="ja-JP" altLang="en-US"/>
              <a:pPr>
                <a:defRPr/>
              </a:pPr>
              <a:t>2020/4/22</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F055A7B0-B1BE-4BDD-BF4B-22B9485FBB82}" type="slidenum">
              <a:rPr lang="ja-JP" altLang="en-US"/>
              <a:pPr>
                <a:defRPr/>
              </a:pPr>
              <a:t>‹#›</a:t>
            </a:fld>
            <a:endParaRPr lang="ja-JP" altLang="en-US"/>
          </a:p>
        </p:txBody>
      </p:sp>
    </p:spTree>
    <p:extLst>
      <p:ext uri="{BB962C8B-B14F-4D97-AF65-F5344CB8AC3E}">
        <p14:creationId xmlns:p14="http://schemas.microsoft.com/office/powerpoint/2010/main" val="629909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68CA63-E739-45CB-9424-AC8AC1C63ADB}" type="datetimeFigureOut">
              <a:rPr lang="ja-JP" altLang="en-US"/>
              <a:pPr>
                <a:defRPr/>
              </a:pPr>
              <a:t>2020/4/22</a:t>
            </a:fld>
            <a:endParaRPr lang="ja-JP" altLang="en-US"/>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4FAB5280-B121-4916-910A-402EC03604CB}" type="slidenum">
              <a:rPr lang="ja-JP" altLang="en-US"/>
              <a:pPr>
                <a:defRPr/>
              </a:pPr>
              <a:t>‹#›</a:t>
            </a:fld>
            <a:endParaRPr lang="ja-JP" altLang="en-US"/>
          </a:p>
        </p:txBody>
      </p:sp>
    </p:spTree>
    <p:extLst>
      <p:ext uri="{BB962C8B-B14F-4D97-AF65-F5344CB8AC3E}">
        <p14:creationId xmlns:p14="http://schemas.microsoft.com/office/powerpoint/2010/main" val="394324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F4FCCDC4-F207-4FCC-BC31-646002075906}" type="datetimeFigureOut">
              <a:rPr lang="ja-JP" altLang="en-US"/>
              <a:pPr>
                <a:defRPr/>
              </a:pPr>
              <a:t>2020/4/22</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54B603F8-8C90-4069-8871-34DD852D20DB}" type="slidenum">
              <a:rPr lang="ja-JP" altLang="en-US"/>
              <a:pPr>
                <a:defRPr/>
              </a:pPr>
              <a:t>‹#›</a:t>
            </a:fld>
            <a:endParaRPr lang="ja-JP" altLang="en-US"/>
          </a:p>
        </p:txBody>
      </p:sp>
    </p:spTree>
    <p:extLst>
      <p:ext uri="{BB962C8B-B14F-4D97-AF65-F5344CB8AC3E}">
        <p14:creationId xmlns:p14="http://schemas.microsoft.com/office/powerpoint/2010/main" val="1533461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BE397E6E-D469-41D4-94D4-CA6DE3283778}" type="datetimeFigureOut">
              <a:rPr lang="ja-JP" altLang="en-US"/>
              <a:pPr>
                <a:defRPr/>
              </a:pPr>
              <a:t>2020/4/22</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8D382A77-F366-480F-88DF-9CA900590614}" type="slidenum">
              <a:rPr lang="ja-JP" altLang="en-US"/>
              <a:pPr>
                <a:defRPr/>
              </a:pPr>
              <a:t>‹#›</a:t>
            </a:fld>
            <a:endParaRPr lang="ja-JP" altLang="en-US"/>
          </a:p>
        </p:txBody>
      </p:sp>
    </p:spTree>
    <p:extLst>
      <p:ext uri="{BB962C8B-B14F-4D97-AF65-F5344CB8AC3E}">
        <p14:creationId xmlns:p14="http://schemas.microsoft.com/office/powerpoint/2010/main" val="111897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Text Placeholder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4"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8836660-8ABB-4F55-A7C2-6CB238EF0FFC}" type="datetimeFigureOut">
              <a:rPr lang="ja-JP" altLang="en-US"/>
              <a:pPr>
                <a:defRPr/>
              </a:pPr>
              <a:t>2020/4/22</a:t>
            </a:fld>
            <a:endParaRPr lang="ja-JP" altLang="en-US"/>
          </a:p>
        </p:txBody>
      </p:sp>
      <p:sp>
        <p:nvSpPr>
          <p:cNvPr id="5"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6996113" y="6356350"/>
            <a:ext cx="22288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9358F0F-EE22-493C-8DF1-C09F320B94E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135"/>
          <p:cNvSpPr>
            <a:spLocks noChangeArrowheads="1"/>
          </p:cNvSpPr>
          <p:nvPr/>
        </p:nvSpPr>
        <p:spPr bwMode="auto">
          <a:xfrm>
            <a:off x="36513" y="2724150"/>
            <a:ext cx="9828212" cy="3473450"/>
          </a:xfrm>
          <a:prstGeom prst="rect">
            <a:avLst/>
          </a:prstGeom>
          <a:noFill/>
          <a:ln w="28575">
            <a:solidFill>
              <a:srgbClr val="00206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defRPr/>
            </a:pPr>
            <a:r>
              <a:rPr lang="ja-JP" altLang="en-US" sz="1200">
                <a:solidFill>
                  <a:srgbClr val="000000"/>
                </a:solidFill>
                <a:latin typeface="+mn-ea"/>
                <a:ea typeface="+mn-ea"/>
              </a:rPr>
              <a:t>、</a:t>
            </a:r>
            <a:endParaRPr lang="ja-JP" altLang="en-US" sz="1200" dirty="0">
              <a:solidFill>
                <a:srgbClr val="000000"/>
              </a:solidFill>
              <a:latin typeface="+mn-ea"/>
              <a:ea typeface="+mn-ea"/>
            </a:endParaRPr>
          </a:p>
        </p:txBody>
      </p:sp>
      <p:sp>
        <p:nvSpPr>
          <p:cNvPr id="58" name="AutoShape 137"/>
          <p:cNvSpPr>
            <a:spLocks noChangeArrowheads="1"/>
          </p:cNvSpPr>
          <p:nvPr/>
        </p:nvSpPr>
        <p:spPr bwMode="auto">
          <a:xfrm>
            <a:off x="42863" y="2611438"/>
            <a:ext cx="3321050" cy="252412"/>
          </a:xfrm>
          <a:prstGeom prst="rect">
            <a:avLst/>
          </a:prstGeom>
          <a:solidFill>
            <a:schemeClr val="accent5">
              <a:lumMod val="20000"/>
              <a:lumOff val="80000"/>
            </a:schemeClr>
          </a:solidFill>
          <a:ln w="28575">
            <a:solidFill>
              <a:srgbClr val="002060"/>
            </a:solidFill>
            <a:round/>
            <a:headEnd/>
            <a:tailEnd/>
          </a:ln>
        </p:spPr>
        <p:txBody>
          <a:bodyPr wrap="none" lIns="0" tIns="0" rIns="0" bIns="0" anchor="ctr"/>
          <a:lstStyle/>
          <a:p>
            <a:pPr algn="ctr" eaLnBrk="1" hangingPunct="1">
              <a:defRPr/>
            </a:pPr>
            <a:r>
              <a:rPr lang="ja-JP" altLang="en-US" sz="1300" b="1" dirty="0">
                <a:latin typeface="+mn-ea"/>
                <a:ea typeface="+mn-ea"/>
              </a:rPr>
              <a:t>課題解決に向けたモデルの普及・展開の内容</a:t>
            </a:r>
          </a:p>
        </p:txBody>
      </p:sp>
      <p:sp>
        <p:nvSpPr>
          <p:cNvPr id="46" name="正方形/長方形 45"/>
          <p:cNvSpPr/>
          <p:nvPr/>
        </p:nvSpPr>
        <p:spPr>
          <a:xfrm>
            <a:off x="87313" y="1004888"/>
            <a:ext cx="9747250" cy="153987"/>
          </a:xfrm>
          <a:prstGeom prst="rect">
            <a:avLst/>
          </a:prstGeom>
        </p:spPr>
        <p:txBody>
          <a:bodyPr lIns="0" tIns="0" rIns="0" bIns="0">
            <a:spAutoFit/>
          </a:bodyPr>
          <a:lstStyle/>
          <a:p>
            <a:pPr eaLnBrk="1" fontAlgn="auto" hangingPunct="1">
              <a:spcBef>
                <a:spcPts val="0"/>
              </a:spcBef>
              <a:spcAft>
                <a:spcPts val="0"/>
              </a:spcAft>
              <a:defRPr/>
            </a:pPr>
            <a:r>
              <a:rPr lang="ja-JP" altLang="en-US" sz="1000" dirty="0">
                <a:latin typeface="+mn-ea"/>
                <a:ea typeface="+mn-ea"/>
              </a:rPr>
              <a:t>（東北域内の普及展開対象地域）　　　　　　　　　　　　　　　　　（対象とする国外マーケット）</a:t>
            </a:r>
            <a:endParaRPr kumimoji="0" lang="ja-JP" altLang="en-US" sz="600" b="1" kern="0" dirty="0">
              <a:latin typeface="+mn-ea"/>
              <a:ea typeface="+mn-ea"/>
            </a:endParaRPr>
          </a:p>
        </p:txBody>
      </p:sp>
      <p:sp>
        <p:nvSpPr>
          <p:cNvPr id="47" name="正方形/長方形 46"/>
          <p:cNvSpPr/>
          <p:nvPr/>
        </p:nvSpPr>
        <p:spPr>
          <a:xfrm>
            <a:off x="87313" y="317500"/>
            <a:ext cx="774700" cy="307975"/>
          </a:xfrm>
          <a:prstGeom prst="rect">
            <a:avLst/>
          </a:prstGeom>
        </p:spPr>
        <p:txBody>
          <a:bodyPr wrap="none" lIns="0" tIns="0" rIns="0" bIns="0">
            <a:spAutoFit/>
          </a:bodyPr>
          <a:lstStyle/>
          <a:p>
            <a:pPr eaLnBrk="1" fontAlgn="auto" hangingPunct="1">
              <a:spcBef>
                <a:spcPts val="0"/>
              </a:spcBef>
              <a:spcAft>
                <a:spcPts val="0"/>
              </a:spcAft>
              <a:defRPr/>
            </a:pPr>
            <a:r>
              <a:rPr lang="ja-JP" altLang="en-US" sz="2000" b="1" dirty="0">
                <a:latin typeface="+mn-ea"/>
                <a:ea typeface="+mn-ea"/>
              </a:rPr>
              <a:t>提案名</a:t>
            </a:r>
            <a:endParaRPr kumimoji="0" lang="ja-JP" altLang="en-US" sz="2000" b="1" kern="0" dirty="0">
              <a:latin typeface="+mn-ea"/>
              <a:ea typeface="+mn-ea"/>
            </a:endParaRPr>
          </a:p>
        </p:txBody>
      </p:sp>
      <p:sp>
        <p:nvSpPr>
          <p:cNvPr id="56" name="Text Box 356"/>
          <p:cNvSpPr txBox="1">
            <a:spLocks noChangeArrowheads="1"/>
          </p:cNvSpPr>
          <p:nvPr/>
        </p:nvSpPr>
        <p:spPr bwMode="auto">
          <a:xfrm>
            <a:off x="31750" y="9525"/>
            <a:ext cx="6069013" cy="257175"/>
          </a:xfrm>
          <a:prstGeom prst="rect">
            <a:avLst/>
          </a:prstGeom>
          <a:solidFill>
            <a:srgbClr val="FFFF99"/>
          </a:solidFill>
          <a:ln w="9525">
            <a:solidFill>
              <a:srgbClr val="000000"/>
            </a:solidFill>
            <a:miter lim="800000"/>
            <a:headEnd/>
            <a:tailEnd/>
          </a:ln>
        </p:spPr>
        <p:txBody>
          <a:bodyPr lIns="36000" tIns="36000" rIns="36000" bIns="36000" anchor="ctr" anchorCtr="1">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fontAlgn="auto" hangingPunct="1">
              <a:spcBef>
                <a:spcPts val="0"/>
              </a:spcBef>
              <a:spcAft>
                <a:spcPts val="0"/>
              </a:spcAft>
              <a:defRPr/>
            </a:pPr>
            <a:r>
              <a:rPr lang="en-US" altLang="ja-JP" sz="1200" b="1" dirty="0" smtClean="0">
                <a:latin typeface="+mn-ea"/>
                <a:ea typeface="+mn-ea"/>
              </a:rPr>
              <a:t>【</a:t>
            </a:r>
            <a:r>
              <a:rPr lang="ja-JP" altLang="en-US" sz="1200" b="1" smtClean="0">
                <a:latin typeface="+mn-ea"/>
                <a:ea typeface="+mn-ea"/>
              </a:rPr>
              <a:t>様式５</a:t>
            </a:r>
            <a:r>
              <a:rPr lang="en-US" altLang="ja-JP" sz="1200" b="1" smtClean="0">
                <a:latin typeface="+mn-ea"/>
                <a:ea typeface="+mn-ea"/>
              </a:rPr>
              <a:t>】</a:t>
            </a:r>
            <a:r>
              <a:rPr lang="ja-JP" altLang="en-US" sz="1200" b="1" dirty="0" smtClean="0">
                <a:latin typeface="+mn-ea"/>
                <a:ea typeface="+mn-ea"/>
              </a:rPr>
              <a:t>令和</a:t>
            </a:r>
            <a:r>
              <a:rPr lang="ja-JP" altLang="en-US" sz="1200" b="1" dirty="0">
                <a:latin typeface="+mn-ea"/>
                <a:ea typeface="+mn-ea"/>
              </a:rPr>
              <a:t>２</a:t>
            </a:r>
            <a:r>
              <a:rPr lang="ja-JP" altLang="en-US" sz="1200" b="1" dirty="0" smtClean="0">
                <a:latin typeface="+mn-ea"/>
                <a:ea typeface="+mn-ea"/>
              </a:rPr>
              <a:t>年度「新しい東北」交流拡大モデル事業概要</a:t>
            </a:r>
          </a:p>
        </p:txBody>
      </p:sp>
      <p:sp>
        <p:nvSpPr>
          <p:cNvPr id="33" name="AutoShape 135"/>
          <p:cNvSpPr>
            <a:spLocks noChangeArrowheads="1"/>
          </p:cNvSpPr>
          <p:nvPr/>
        </p:nvSpPr>
        <p:spPr bwMode="auto">
          <a:xfrm>
            <a:off x="36513" y="322263"/>
            <a:ext cx="6129337" cy="1346200"/>
          </a:xfrm>
          <a:prstGeom prst="rect">
            <a:avLst/>
          </a:prstGeom>
          <a:noFill/>
          <a:ln w="28575">
            <a:solidFill>
              <a:srgbClr val="002060"/>
            </a:solidFill>
            <a:round/>
            <a:headEnd/>
            <a:tailEnd/>
          </a:ln>
          <a:effectLst/>
        </p:spPr>
        <p:txBody>
          <a:bodyPr lIns="72000" tIns="72000" rIns="72000" bIns="72000" anchor="ctr"/>
          <a:lstStyle/>
          <a:p>
            <a:pPr eaLnBrk="1" hangingPunct="1">
              <a:defRPr/>
            </a:pPr>
            <a:endParaRPr kumimoji="0" lang="en-US" altLang="ja-JP" sz="1300" b="1" kern="0" dirty="0">
              <a:solidFill>
                <a:srgbClr val="000000"/>
              </a:solidFill>
              <a:latin typeface="+mn-ea"/>
              <a:ea typeface="+mn-ea"/>
            </a:endParaRPr>
          </a:p>
        </p:txBody>
      </p:sp>
      <p:sp>
        <p:nvSpPr>
          <p:cNvPr id="50" name="正方形/長方形 49"/>
          <p:cNvSpPr/>
          <p:nvPr/>
        </p:nvSpPr>
        <p:spPr>
          <a:xfrm>
            <a:off x="7323138" y="3446463"/>
            <a:ext cx="2297112" cy="251301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100" dirty="0">
                <a:solidFill>
                  <a:prstClr val="black"/>
                </a:solidFill>
                <a:latin typeface="+mn-ea"/>
              </a:rPr>
              <a:t>必要に応じて参考となる</a:t>
            </a:r>
            <a:endParaRPr lang="en-US" altLang="ja-JP" sz="1100" dirty="0">
              <a:solidFill>
                <a:prstClr val="black"/>
              </a:solidFill>
              <a:latin typeface="+mn-ea"/>
            </a:endParaRPr>
          </a:p>
          <a:p>
            <a:pPr algn="ctr" eaLnBrk="1" fontAlgn="auto" hangingPunct="1">
              <a:spcBef>
                <a:spcPts val="0"/>
              </a:spcBef>
              <a:spcAft>
                <a:spcPts val="0"/>
              </a:spcAft>
              <a:defRPr/>
            </a:pPr>
            <a:r>
              <a:rPr lang="ja-JP" altLang="en-US" sz="1100" dirty="0">
                <a:solidFill>
                  <a:prstClr val="black"/>
                </a:solidFill>
                <a:latin typeface="+mn-ea"/>
              </a:rPr>
              <a:t>写真・地図・表・グラフなど</a:t>
            </a:r>
            <a:endParaRPr lang="en-US" altLang="ja-JP" sz="1100" dirty="0">
              <a:solidFill>
                <a:schemeClr val="tx1"/>
              </a:solidFill>
              <a:latin typeface="+mn-ea"/>
            </a:endParaRPr>
          </a:p>
          <a:p>
            <a:pPr algn="ctr" eaLnBrk="1" fontAlgn="auto" hangingPunct="1">
              <a:spcBef>
                <a:spcPts val="0"/>
              </a:spcBef>
              <a:spcAft>
                <a:spcPts val="0"/>
              </a:spcAft>
              <a:defRPr/>
            </a:pPr>
            <a:r>
              <a:rPr lang="en-US" altLang="ja-JP" sz="1100" dirty="0">
                <a:solidFill>
                  <a:schemeClr val="tx1"/>
                </a:solidFill>
                <a:latin typeface="+mn-ea"/>
              </a:rPr>
              <a:t>※</a:t>
            </a:r>
            <a:r>
              <a:rPr lang="ja-JP" altLang="en-US" sz="1100" dirty="0">
                <a:solidFill>
                  <a:schemeClr val="tx1"/>
                </a:solidFill>
                <a:latin typeface="+mn-ea"/>
              </a:rPr>
              <a:t>複数可</a:t>
            </a:r>
          </a:p>
        </p:txBody>
      </p:sp>
      <p:sp>
        <p:nvSpPr>
          <p:cNvPr id="2057" name="テキスト ボックス 25"/>
          <p:cNvSpPr txBox="1">
            <a:spLocks noChangeArrowheads="1"/>
          </p:cNvSpPr>
          <p:nvPr/>
        </p:nvSpPr>
        <p:spPr bwMode="auto">
          <a:xfrm>
            <a:off x="338138" y="3032125"/>
            <a:ext cx="4371975" cy="441325"/>
          </a:xfrm>
          <a:prstGeom prst="rect">
            <a:avLst/>
          </a:prstGeom>
          <a:solidFill>
            <a:schemeClr val="bg1">
              <a:lumMod val="95000"/>
            </a:schemeClr>
          </a:solidFill>
          <a:ln w="28575">
            <a:solidFill>
              <a:schemeClr val="tx2"/>
            </a:solidFill>
            <a:miter lim="800000"/>
            <a:headEnd/>
            <a:tailEnd/>
          </a:ln>
        </p:spPr>
        <p:txBody>
          <a:bodyPr lIns="36000" tIns="36000" rIns="36000" bIns="360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defRPr/>
            </a:pPr>
            <a:r>
              <a:rPr lang="en-US" altLang="ja-JP" sz="1200" b="1" u="sng" dirty="0" smtClean="0">
                <a:solidFill>
                  <a:srgbClr val="FF0000"/>
                </a:solidFill>
                <a:latin typeface="メイリオ" panose="020B0604030504040204" pitchFamily="50" charset="-128"/>
                <a:ea typeface="メイリオ" panose="020B0604030504040204" pitchFamily="50" charset="-128"/>
              </a:rPr>
              <a:t>※</a:t>
            </a:r>
            <a:r>
              <a:rPr lang="ja-JP" altLang="en-US" sz="1200" b="1" u="sng" dirty="0" smtClean="0">
                <a:solidFill>
                  <a:srgbClr val="FF0000"/>
                </a:solidFill>
                <a:latin typeface="メイリオ" panose="020B0604030504040204" pitchFamily="50" charset="-128"/>
                <a:ea typeface="メイリオ" panose="020B0604030504040204" pitchFamily="50" charset="-128"/>
              </a:rPr>
              <a:t>様式１の６～８、</a:t>
            </a:r>
            <a:r>
              <a:rPr lang="en-US" altLang="ja-JP" sz="1200" b="1" u="sng" dirty="0" smtClean="0">
                <a:solidFill>
                  <a:srgbClr val="FF0000"/>
                </a:solidFill>
                <a:latin typeface="メイリオ" panose="020B0604030504040204" pitchFamily="50" charset="-128"/>
                <a:ea typeface="メイリオ" panose="020B0604030504040204" pitchFamily="50" charset="-128"/>
              </a:rPr>
              <a:t>10</a:t>
            </a:r>
            <a:r>
              <a:rPr lang="ja-JP" altLang="en-US" sz="1200" b="1" u="sng" dirty="0" smtClean="0">
                <a:solidFill>
                  <a:srgbClr val="FF0000"/>
                </a:solidFill>
                <a:latin typeface="メイリオ" panose="020B0604030504040204" pitchFamily="50" charset="-128"/>
                <a:ea typeface="メイリオ" panose="020B0604030504040204" pitchFamily="50" charset="-128"/>
              </a:rPr>
              <a:t>～</a:t>
            </a:r>
            <a:r>
              <a:rPr lang="en-US" altLang="ja-JP" sz="1200" b="1" u="sng" dirty="0" smtClean="0">
                <a:solidFill>
                  <a:srgbClr val="FF0000"/>
                </a:solidFill>
                <a:latin typeface="メイリオ" panose="020B0604030504040204" pitchFamily="50" charset="-128"/>
                <a:ea typeface="メイリオ" panose="020B0604030504040204" pitchFamily="50" charset="-128"/>
              </a:rPr>
              <a:t>12</a:t>
            </a:r>
            <a:r>
              <a:rPr lang="ja-JP" altLang="en-US" sz="1200" b="1" u="sng" dirty="0" smtClean="0">
                <a:solidFill>
                  <a:srgbClr val="FF0000"/>
                </a:solidFill>
                <a:latin typeface="メイリオ" panose="020B0604030504040204" pitchFamily="50" charset="-128"/>
                <a:ea typeface="メイリオ" panose="020B0604030504040204" pitchFamily="50" charset="-128"/>
              </a:rPr>
              <a:t>の内容を簡潔に記載。</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200" b="1" dirty="0" smtClean="0">
                <a:solidFill>
                  <a:srgbClr val="FF0000"/>
                </a:solidFill>
                <a:latin typeface="メイリオ" panose="020B0604030504040204" pitchFamily="50" charset="-128"/>
                <a:ea typeface="メイリオ" panose="020B0604030504040204" pitchFamily="50" charset="-128"/>
              </a:rPr>
              <a:t>　</a:t>
            </a:r>
            <a:r>
              <a:rPr lang="ja-JP" altLang="en-US" sz="1200" b="1" u="sng" dirty="0" smtClean="0">
                <a:solidFill>
                  <a:srgbClr val="FF0000"/>
                </a:solidFill>
                <a:latin typeface="メイリオ" panose="020B0604030504040204" pitchFamily="50" charset="-128"/>
                <a:ea typeface="メイリオ" panose="020B0604030504040204" pitchFamily="50" charset="-128"/>
              </a:rPr>
              <a:t>フォントサイズは</a:t>
            </a:r>
            <a:r>
              <a:rPr lang="en-US" altLang="ja-JP" sz="1200" b="1" u="sng" dirty="0" smtClean="0">
                <a:solidFill>
                  <a:srgbClr val="FF0000"/>
                </a:solidFill>
                <a:latin typeface="メイリオ" panose="020B0604030504040204" pitchFamily="50" charset="-128"/>
                <a:ea typeface="メイリオ" panose="020B0604030504040204" pitchFamily="50" charset="-128"/>
              </a:rPr>
              <a:t>10</a:t>
            </a:r>
            <a:r>
              <a:rPr lang="ja-JP" altLang="en-US" sz="1200" b="1" u="sng" dirty="0" smtClean="0">
                <a:solidFill>
                  <a:srgbClr val="FF0000"/>
                </a:solidFill>
                <a:latin typeface="メイリオ" panose="020B0604030504040204" pitchFamily="50" charset="-128"/>
                <a:ea typeface="メイリオ" panose="020B0604030504040204" pitchFamily="50" charset="-128"/>
              </a:rPr>
              <a:t>ポイント以上とすること。</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130175" y="1185863"/>
            <a:ext cx="987425" cy="615950"/>
          </a:xfrm>
          <a:prstGeom prst="rect">
            <a:avLst/>
          </a:prstGeom>
        </p:spPr>
        <p:txBody>
          <a:bodyPr wrap="none" lIns="0" tIns="0" rIns="0" bIns="0">
            <a:spAutoFit/>
          </a:bodyPr>
          <a:lstStyle/>
          <a:p>
            <a:pPr eaLnBrk="1" hangingPunct="1">
              <a:defRPr/>
            </a:pPr>
            <a:r>
              <a:rPr kumimoji="0" lang="ja-JP" altLang="en-US" sz="1400" b="1" kern="0" dirty="0">
                <a:solidFill>
                  <a:srgbClr val="000000"/>
                </a:solidFill>
                <a:latin typeface="+mn-ea"/>
                <a:ea typeface="+mn-ea"/>
              </a:rPr>
              <a:t>事業の概要：</a:t>
            </a:r>
            <a:endParaRPr kumimoji="0" lang="en-US" altLang="ja-JP" sz="1400" b="1" kern="0" dirty="0">
              <a:solidFill>
                <a:srgbClr val="000000"/>
              </a:solidFill>
              <a:latin typeface="+mn-ea"/>
              <a:ea typeface="+mn-ea"/>
            </a:endParaRPr>
          </a:p>
          <a:p>
            <a:pPr eaLnBrk="1" hangingPunct="1">
              <a:defRPr/>
            </a:pPr>
            <a:r>
              <a:rPr kumimoji="0" lang="ja-JP" altLang="en-US" sz="1400" b="1" kern="0" dirty="0">
                <a:solidFill>
                  <a:srgbClr val="000000"/>
                </a:solidFill>
                <a:latin typeface="+mn-ea"/>
                <a:ea typeface="+mn-ea"/>
              </a:rPr>
              <a:t>（２行以内）</a:t>
            </a:r>
            <a:endParaRPr kumimoji="0" lang="en-US" altLang="ja-JP" sz="1400" b="1" kern="0" dirty="0">
              <a:solidFill>
                <a:srgbClr val="000000"/>
              </a:solidFill>
              <a:latin typeface="+mn-ea"/>
              <a:ea typeface="+mn-ea"/>
            </a:endParaRPr>
          </a:p>
          <a:p>
            <a:pPr eaLnBrk="1" hangingPunct="1">
              <a:defRPr/>
            </a:pPr>
            <a:endParaRPr kumimoji="0" lang="en-US" altLang="ja-JP" sz="1200" b="1" kern="0" dirty="0">
              <a:solidFill>
                <a:srgbClr val="000000"/>
              </a:solidFill>
              <a:latin typeface="+mn-ea"/>
              <a:ea typeface="+mn-ea"/>
            </a:endParaRPr>
          </a:p>
        </p:txBody>
      </p:sp>
      <p:sp>
        <p:nvSpPr>
          <p:cNvPr id="17" name="AutoShape 135"/>
          <p:cNvSpPr>
            <a:spLocks noChangeArrowheads="1"/>
          </p:cNvSpPr>
          <p:nvPr/>
        </p:nvSpPr>
        <p:spPr bwMode="auto">
          <a:xfrm>
            <a:off x="6240463" y="1852613"/>
            <a:ext cx="3594100" cy="715962"/>
          </a:xfrm>
          <a:prstGeom prst="rect">
            <a:avLst/>
          </a:prstGeom>
          <a:noFill/>
          <a:ln w="28575">
            <a:solidFill>
              <a:srgbClr val="002060"/>
            </a:solidFill>
            <a:round/>
            <a:headEnd/>
            <a:tailEnd/>
          </a:ln>
          <a:effectLst/>
        </p:spPr>
        <p:txBody>
          <a:bodyPr lIns="72000" tIns="72000" rIns="72000" bIns="72000" anchor="ctr"/>
          <a:lstStyle/>
          <a:p>
            <a:pPr eaLnBrk="1" hangingPunct="1">
              <a:defRPr/>
            </a:pPr>
            <a:endParaRPr kumimoji="0" lang="en-US" altLang="ja-JP" sz="1300" b="1" kern="0" dirty="0">
              <a:solidFill>
                <a:srgbClr val="000000"/>
              </a:solidFill>
              <a:latin typeface="+mn-ea"/>
              <a:ea typeface="+mn-ea"/>
            </a:endParaRPr>
          </a:p>
        </p:txBody>
      </p:sp>
      <p:sp>
        <p:nvSpPr>
          <p:cNvPr id="18" name="AutoShape 137"/>
          <p:cNvSpPr>
            <a:spLocks noChangeArrowheads="1"/>
          </p:cNvSpPr>
          <p:nvPr/>
        </p:nvSpPr>
        <p:spPr bwMode="auto">
          <a:xfrm>
            <a:off x="6240463" y="1725613"/>
            <a:ext cx="3060700" cy="254000"/>
          </a:xfrm>
          <a:prstGeom prst="rect">
            <a:avLst/>
          </a:prstGeom>
          <a:solidFill>
            <a:schemeClr val="accent5">
              <a:lumMod val="20000"/>
              <a:lumOff val="80000"/>
            </a:schemeClr>
          </a:solidFill>
          <a:ln w="28575">
            <a:solidFill>
              <a:srgbClr val="002060"/>
            </a:solidFill>
            <a:round/>
            <a:headEnd/>
            <a:tailEnd/>
          </a:ln>
        </p:spPr>
        <p:txBody>
          <a:bodyPr wrap="none" lIns="0" tIns="0" rIns="0" bIns="0" anchor="ctr"/>
          <a:lstStyle/>
          <a:p>
            <a:pPr algn="ctr" eaLnBrk="1" hangingPunct="1">
              <a:defRPr/>
            </a:pPr>
            <a:r>
              <a:rPr lang="ja-JP" altLang="en-US" sz="1300" b="1" dirty="0">
                <a:latin typeface="+mn-ea"/>
                <a:ea typeface="+mn-ea"/>
              </a:rPr>
              <a:t>参考とした過年度モデル・テーマ</a:t>
            </a:r>
            <a:endParaRPr lang="ja-JP" altLang="en-US" sz="1300" b="1" dirty="0">
              <a:latin typeface="+mn-ea"/>
              <a:ea typeface="+mn-ea"/>
            </a:endParaRPr>
          </a:p>
        </p:txBody>
      </p:sp>
      <p:sp>
        <p:nvSpPr>
          <p:cNvPr id="19" name="AutoShape 135"/>
          <p:cNvSpPr>
            <a:spLocks noChangeArrowheads="1"/>
          </p:cNvSpPr>
          <p:nvPr/>
        </p:nvSpPr>
        <p:spPr bwMode="auto">
          <a:xfrm>
            <a:off x="36513" y="1839913"/>
            <a:ext cx="5781675" cy="715962"/>
          </a:xfrm>
          <a:prstGeom prst="rect">
            <a:avLst/>
          </a:prstGeom>
          <a:noFill/>
          <a:ln w="28575">
            <a:solidFill>
              <a:srgbClr val="002060"/>
            </a:solidFill>
            <a:round/>
            <a:headEnd/>
            <a:tailEnd/>
          </a:ln>
          <a:effectLst/>
        </p:spPr>
        <p:txBody>
          <a:bodyPr lIns="72000" tIns="72000" rIns="72000" bIns="72000" anchor="ctr"/>
          <a:lstStyle/>
          <a:p>
            <a:pPr eaLnBrk="1" hangingPunct="1">
              <a:defRPr/>
            </a:pPr>
            <a:endParaRPr kumimoji="0" lang="en-US" altLang="ja-JP" sz="1300" b="1" kern="0" dirty="0">
              <a:solidFill>
                <a:srgbClr val="000000"/>
              </a:solidFill>
              <a:latin typeface="+mn-ea"/>
              <a:ea typeface="+mn-ea"/>
            </a:endParaRPr>
          </a:p>
        </p:txBody>
      </p:sp>
      <p:sp>
        <p:nvSpPr>
          <p:cNvPr id="16" name="AutoShape 137"/>
          <p:cNvSpPr>
            <a:spLocks noChangeArrowheads="1"/>
          </p:cNvSpPr>
          <p:nvPr/>
        </p:nvSpPr>
        <p:spPr bwMode="auto">
          <a:xfrm>
            <a:off x="36513" y="1727200"/>
            <a:ext cx="2376487" cy="252413"/>
          </a:xfrm>
          <a:prstGeom prst="rect">
            <a:avLst/>
          </a:prstGeom>
          <a:solidFill>
            <a:schemeClr val="accent5">
              <a:lumMod val="20000"/>
              <a:lumOff val="80000"/>
            </a:schemeClr>
          </a:solidFill>
          <a:ln w="28575">
            <a:solidFill>
              <a:srgbClr val="002060"/>
            </a:solidFill>
            <a:round/>
            <a:headEnd/>
            <a:tailEnd/>
          </a:ln>
        </p:spPr>
        <p:txBody>
          <a:bodyPr wrap="none" lIns="0" tIns="0" rIns="0" bIns="0" anchor="ctr"/>
          <a:lstStyle/>
          <a:p>
            <a:pPr algn="ctr" eaLnBrk="1" hangingPunct="1">
              <a:defRPr/>
            </a:pPr>
            <a:r>
              <a:rPr lang="ja-JP" altLang="en-US" sz="1300" b="1" dirty="0">
                <a:latin typeface="+mn-ea"/>
                <a:ea typeface="+mn-ea"/>
              </a:rPr>
              <a:t>課題・問題意識</a:t>
            </a:r>
          </a:p>
        </p:txBody>
      </p:sp>
      <p:sp>
        <p:nvSpPr>
          <p:cNvPr id="3" name="右矢印 2"/>
          <p:cNvSpPr/>
          <p:nvPr/>
        </p:nvSpPr>
        <p:spPr>
          <a:xfrm rot="10800000">
            <a:off x="5892800" y="2001838"/>
            <a:ext cx="273050" cy="392112"/>
          </a:xfrm>
          <a:prstGeom prst="right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正方形/長方形 3"/>
          <p:cNvSpPr/>
          <p:nvPr/>
        </p:nvSpPr>
        <p:spPr>
          <a:xfrm>
            <a:off x="6242050" y="322263"/>
            <a:ext cx="3592513" cy="1339850"/>
          </a:xfrm>
          <a:prstGeom prst="rect">
            <a:avLst/>
          </a:prstGeom>
          <a:noFill/>
          <a:ln w="28575">
            <a:solidFill>
              <a:srgbClr val="002060"/>
            </a:solidFill>
            <a:round/>
            <a:headEnd/>
            <a:tailEnd/>
          </a:ln>
          <a:effectLst/>
        </p:spPr>
        <p:txBody>
          <a:bodyPr lIns="72000" tIns="72000" rIns="72000" bIns="72000" anchor="ctr"/>
          <a:lstStyle/>
          <a:p>
            <a:pPr eaLnBrk="1" hangingPunct="1">
              <a:defRPr/>
            </a:pPr>
            <a:endParaRPr kumimoji="0" lang="ja-JP" altLang="en-US" sz="1300" b="1" kern="0">
              <a:solidFill>
                <a:srgbClr val="000000"/>
              </a:solidFill>
              <a:latin typeface="+mn-ea"/>
            </a:endParaRPr>
          </a:p>
        </p:txBody>
      </p:sp>
      <p:sp>
        <p:nvSpPr>
          <p:cNvPr id="21" name="正方形/長方形 20"/>
          <p:cNvSpPr/>
          <p:nvPr/>
        </p:nvSpPr>
        <p:spPr>
          <a:xfrm>
            <a:off x="8651875" y="0"/>
            <a:ext cx="1239838" cy="26511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整理番号：</a:t>
            </a:r>
            <a:endParaRPr lang="en-US" altLang="ja-JP" sz="1200" dirty="0">
              <a:solidFill>
                <a:srgbClr val="000000"/>
              </a:solidFill>
            </a:endParaRPr>
          </a:p>
        </p:txBody>
      </p:sp>
      <p:sp>
        <p:nvSpPr>
          <p:cNvPr id="22" name="AutoShape 137"/>
          <p:cNvSpPr>
            <a:spLocks noChangeArrowheads="1"/>
          </p:cNvSpPr>
          <p:nvPr/>
        </p:nvSpPr>
        <p:spPr bwMode="auto">
          <a:xfrm>
            <a:off x="6242050" y="180975"/>
            <a:ext cx="2352675" cy="252413"/>
          </a:xfrm>
          <a:prstGeom prst="rect">
            <a:avLst/>
          </a:prstGeom>
          <a:solidFill>
            <a:schemeClr val="accent5">
              <a:lumMod val="20000"/>
              <a:lumOff val="80000"/>
            </a:schemeClr>
          </a:solidFill>
          <a:ln w="28575">
            <a:solidFill>
              <a:srgbClr val="002060"/>
            </a:solidFill>
            <a:round/>
            <a:headEnd/>
            <a:tailEnd/>
          </a:ln>
        </p:spPr>
        <p:txBody>
          <a:bodyPr wrap="none" lIns="0" tIns="0" rIns="0" bIns="0" anchor="ctr"/>
          <a:lstStyle/>
          <a:p>
            <a:pPr algn="ctr" eaLnBrk="1" hangingPunct="1">
              <a:defRPr/>
            </a:pPr>
            <a:r>
              <a:rPr lang="ja-JP" altLang="en-US" sz="1300" b="1" dirty="0">
                <a:latin typeface="+mn-ea"/>
                <a:ea typeface="+mn-ea"/>
              </a:rPr>
              <a:t>チーム構成・役割分担</a:t>
            </a:r>
            <a:endParaRPr lang="ja-JP" altLang="en-US" sz="1300" b="1" dirty="0">
              <a:latin typeface="+mn-ea"/>
              <a:ea typeface="+mn-ea"/>
            </a:endParaRPr>
          </a:p>
        </p:txBody>
      </p:sp>
      <p:sp>
        <p:nvSpPr>
          <p:cNvPr id="23" name="AutoShape 135"/>
          <p:cNvSpPr>
            <a:spLocks noChangeArrowheads="1"/>
          </p:cNvSpPr>
          <p:nvPr/>
        </p:nvSpPr>
        <p:spPr bwMode="auto">
          <a:xfrm>
            <a:off x="31750" y="6256338"/>
            <a:ext cx="9844088" cy="554037"/>
          </a:xfrm>
          <a:prstGeom prst="rect">
            <a:avLst/>
          </a:prstGeom>
          <a:noFill/>
          <a:ln w="28575">
            <a:solidFill>
              <a:srgbClr val="002060"/>
            </a:solidFill>
            <a:round/>
            <a:headEnd/>
            <a:tailEnd/>
          </a:ln>
          <a:effectLst/>
        </p:spPr>
        <p:txBody>
          <a:bodyPr lIns="72000" tIns="72000" rIns="72000" bIns="72000" anchor="ctr"/>
          <a:lstStyle/>
          <a:p>
            <a:pPr eaLnBrk="1" hangingPunct="1">
              <a:defRPr/>
            </a:pPr>
            <a:endParaRPr kumimoji="0" lang="en-US" altLang="ja-JP" sz="1300" b="1" kern="0" dirty="0">
              <a:solidFill>
                <a:srgbClr val="000000"/>
              </a:solidFill>
              <a:latin typeface="+mn-ea"/>
              <a:ea typeface="+mn-ea"/>
            </a:endParaRPr>
          </a:p>
        </p:txBody>
      </p:sp>
      <p:sp>
        <p:nvSpPr>
          <p:cNvPr id="24" name="正方形/長方形 23"/>
          <p:cNvSpPr/>
          <p:nvPr/>
        </p:nvSpPr>
        <p:spPr>
          <a:xfrm>
            <a:off x="87313" y="6286500"/>
            <a:ext cx="1509712" cy="615950"/>
          </a:xfrm>
          <a:prstGeom prst="rect">
            <a:avLst/>
          </a:prstGeom>
        </p:spPr>
        <p:txBody>
          <a:bodyPr lIns="0" tIns="0" rIns="0" bIns="0">
            <a:spAutoFit/>
          </a:bodyPr>
          <a:lstStyle/>
          <a:p>
            <a:pPr eaLnBrk="1" hangingPunct="1">
              <a:defRPr/>
            </a:pPr>
            <a:r>
              <a:rPr kumimoji="0" lang="ja-JP" altLang="en-US" sz="1400" b="1" kern="0" dirty="0">
                <a:solidFill>
                  <a:srgbClr val="000000"/>
                </a:solidFill>
                <a:latin typeface="+mn-ea"/>
                <a:ea typeface="+mn-ea"/>
              </a:rPr>
              <a:t>定量的な成果目標：</a:t>
            </a:r>
            <a:endParaRPr kumimoji="0" lang="en-US" altLang="ja-JP" sz="1400" b="1" kern="0" dirty="0">
              <a:solidFill>
                <a:srgbClr val="000000"/>
              </a:solidFill>
              <a:latin typeface="+mn-ea"/>
              <a:ea typeface="+mn-ea"/>
            </a:endParaRPr>
          </a:p>
          <a:p>
            <a:pPr eaLnBrk="1" hangingPunct="1">
              <a:defRPr/>
            </a:pPr>
            <a:r>
              <a:rPr kumimoji="0" lang="ja-JP" altLang="en-US" sz="1400" b="1" kern="0" dirty="0">
                <a:solidFill>
                  <a:srgbClr val="000000"/>
                </a:solidFill>
                <a:latin typeface="+mn-ea"/>
                <a:ea typeface="+mn-ea"/>
              </a:rPr>
              <a:t>（２行以内）</a:t>
            </a:r>
            <a:endParaRPr kumimoji="0" lang="en-US" altLang="ja-JP" sz="1400" b="1" kern="0" dirty="0">
              <a:solidFill>
                <a:srgbClr val="000000"/>
              </a:solidFill>
              <a:latin typeface="+mn-ea"/>
              <a:ea typeface="+mn-ea"/>
            </a:endParaRPr>
          </a:p>
          <a:p>
            <a:pPr eaLnBrk="1" hangingPunct="1">
              <a:defRPr/>
            </a:pPr>
            <a:endParaRPr kumimoji="0" lang="en-US" altLang="ja-JP" sz="1200" b="1" kern="0" dirty="0">
              <a:solidFill>
                <a:srgbClr val="000000"/>
              </a:solidFill>
              <a:latin typeface="+mn-ea"/>
              <a:ea typeface="+mn-ea"/>
            </a:endParaRPr>
          </a:p>
        </p:txBody>
      </p:sp>
      <p:sp>
        <p:nvSpPr>
          <p:cNvPr id="2069" name="テキスト ボックス 25"/>
          <p:cNvSpPr txBox="1">
            <a:spLocks noChangeArrowheads="1"/>
          </p:cNvSpPr>
          <p:nvPr/>
        </p:nvSpPr>
        <p:spPr bwMode="auto">
          <a:xfrm>
            <a:off x="1117600" y="407988"/>
            <a:ext cx="4983163" cy="441325"/>
          </a:xfrm>
          <a:prstGeom prst="rect">
            <a:avLst/>
          </a:prstGeom>
          <a:solidFill>
            <a:schemeClr val="bg1">
              <a:lumMod val="95000"/>
            </a:schemeClr>
          </a:solidFill>
          <a:ln w="28575">
            <a:solidFill>
              <a:schemeClr val="tx2"/>
            </a:solidFill>
            <a:miter lim="800000"/>
            <a:headEnd/>
            <a:tailEnd/>
          </a:ln>
        </p:spPr>
        <p:txBody>
          <a:bodyPr lIns="36000" tIns="36000" rIns="36000" bIns="360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defRPr/>
            </a:pPr>
            <a:r>
              <a:rPr lang="en-US" altLang="ja-JP" sz="1200" b="1" u="sng" dirty="0" smtClean="0">
                <a:solidFill>
                  <a:srgbClr val="FF0000"/>
                </a:solidFill>
                <a:latin typeface="メイリオ" panose="020B0604030504040204" pitchFamily="50" charset="-128"/>
                <a:ea typeface="メイリオ" panose="020B0604030504040204" pitchFamily="50" charset="-128"/>
              </a:rPr>
              <a:t>※</a:t>
            </a:r>
            <a:r>
              <a:rPr lang="ja-JP" altLang="en-US" sz="1200" b="1" u="sng" dirty="0" smtClean="0">
                <a:solidFill>
                  <a:srgbClr val="FF0000"/>
                </a:solidFill>
                <a:latin typeface="メイリオ" panose="020B0604030504040204" pitchFamily="50" charset="-128"/>
                <a:ea typeface="メイリオ" panose="020B0604030504040204" pitchFamily="50" charset="-128"/>
              </a:rPr>
              <a:t>様式１の２、３、</a:t>
            </a:r>
            <a:r>
              <a:rPr lang="en-US" altLang="ja-JP" sz="1200" b="1" u="sng" dirty="0" smtClean="0">
                <a:solidFill>
                  <a:srgbClr val="FF0000"/>
                </a:solidFill>
                <a:latin typeface="メイリオ" panose="020B0604030504040204" pitchFamily="50" charset="-128"/>
                <a:ea typeface="メイリオ" panose="020B0604030504040204" pitchFamily="50" charset="-128"/>
              </a:rPr>
              <a:t>11</a:t>
            </a:r>
            <a:r>
              <a:rPr lang="ja-JP" altLang="en-US" sz="1200" b="1" u="sng" dirty="0" smtClean="0">
                <a:solidFill>
                  <a:srgbClr val="FF0000"/>
                </a:solidFill>
                <a:latin typeface="メイリオ" panose="020B0604030504040204" pitchFamily="50" charset="-128"/>
                <a:ea typeface="メイリオ" panose="020B0604030504040204" pitchFamily="50" charset="-128"/>
              </a:rPr>
              <a:t>の内容を記載。事業概要は簡潔に記載すること。</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200" b="1" dirty="0" smtClean="0">
                <a:solidFill>
                  <a:srgbClr val="FF0000"/>
                </a:solidFill>
                <a:latin typeface="メイリオ" panose="020B0604030504040204" pitchFamily="50" charset="-128"/>
                <a:ea typeface="メイリオ" panose="020B0604030504040204" pitchFamily="50" charset="-128"/>
              </a:rPr>
              <a:t>　</a:t>
            </a:r>
            <a:r>
              <a:rPr lang="ja-JP" altLang="en-US" sz="1200" b="1" u="sng" dirty="0" smtClean="0">
                <a:solidFill>
                  <a:srgbClr val="FF0000"/>
                </a:solidFill>
                <a:latin typeface="メイリオ" panose="020B0604030504040204" pitchFamily="50" charset="-128"/>
                <a:ea typeface="メイリオ" panose="020B0604030504040204" pitchFamily="50" charset="-128"/>
              </a:rPr>
              <a:t>フォントサイズは</a:t>
            </a:r>
            <a:r>
              <a:rPr lang="en-US" altLang="ja-JP" sz="1200" b="1" u="sng" dirty="0" smtClean="0">
                <a:solidFill>
                  <a:srgbClr val="FF0000"/>
                </a:solidFill>
                <a:latin typeface="メイリオ" panose="020B0604030504040204" pitchFamily="50" charset="-128"/>
                <a:ea typeface="メイリオ" panose="020B0604030504040204" pitchFamily="50" charset="-128"/>
              </a:rPr>
              <a:t>10</a:t>
            </a:r>
            <a:r>
              <a:rPr lang="ja-JP" altLang="en-US" sz="1200" b="1" u="sng" dirty="0" smtClean="0">
                <a:solidFill>
                  <a:srgbClr val="FF0000"/>
                </a:solidFill>
                <a:latin typeface="メイリオ" panose="020B0604030504040204" pitchFamily="50" charset="-128"/>
                <a:ea typeface="メイリオ" panose="020B0604030504040204" pitchFamily="50" charset="-128"/>
              </a:rPr>
              <a:t>ポイント以上とすること。</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p:txBody>
      </p:sp>
      <p:sp>
        <p:nvSpPr>
          <p:cNvPr id="2070" name="テキスト ボックス 25"/>
          <p:cNvSpPr txBox="1">
            <a:spLocks noChangeArrowheads="1"/>
          </p:cNvSpPr>
          <p:nvPr/>
        </p:nvSpPr>
        <p:spPr bwMode="auto">
          <a:xfrm>
            <a:off x="338138" y="2028825"/>
            <a:ext cx="4268787" cy="441325"/>
          </a:xfrm>
          <a:prstGeom prst="rect">
            <a:avLst/>
          </a:prstGeom>
          <a:solidFill>
            <a:schemeClr val="bg1">
              <a:lumMod val="95000"/>
            </a:schemeClr>
          </a:solidFill>
          <a:ln w="28575">
            <a:solidFill>
              <a:schemeClr val="tx2"/>
            </a:solidFill>
            <a:miter lim="800000"/>
            <a:headEnd/>
            <a:tailEnd/>
          </a:ln>
        </p:spPr>
        <p:txBody>
          <a:bodyPr lIns="36000" tIns="36000" rIns="36000" bIns="360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defRPr/>
            </a:pPr>
            <a:r>
              <a:rPr lang="en-US" altLang="ja-JP" sz="1200" b="1" u="sng" dirty="0" smtClean="0">
                <a:solidFill>
                  <a:srgbClr val="FF0000"/>
                </a:solidFill>
                <a:latin typeface="メイリオ" panose="020B0604030504040204" pitchFamily="50" charset="-128"/>
                <a:ea typeface="メイリオ" panose="020B0604030504040204" pitchFamily="50" charset="-128"/>
              </a:rPr>
              <a:t>※</a:t>
            </a:r>
            <a:r>
              <a:rPr lang="ja-JP" altLang="en-US" sz="1200" b="1" u="sng" dirty="0" smtClean="0">
                <a:solidFill>
                  <a:srgbClr val="FF0000"/>
                </a:solidFill>
                <a:latin typeface="メイリオ" panose="020B0604030504040204" pitchFamily="50" charset="-128"/>
                <a:ea typeface="メイリオ" panose="020B0604030504040204" pitchFamily="50" charset="-128"/>
              </a:rPr>
              <a:t>様式１の４の内容を簡潔に記載。</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200" b="1" dirty="0" smtClean="0">
                <a:solidFill>
                  <a:srgbClr val="FF0000"/>
                </a:solidFill>
                <a:latin typeface="メイリオ" panose="020B0604030504040204" pitchFamily="50" charset="-128"/>
                <a:ea typeface="メイリオ" panose="020B0604030504040204" pitchFamily="50" charset="-128"/>
              </a:rPr>
              <a:t>　</a:t>
            </a:r>
            <a:r>
              <a:rPr lang="ja-JP" altLang="en-US" sz="1200" b="1" u="sng" dirty="0" smtClean="0">
                <a:solidFill>
                  <a:srgbClr val="FF0000"/>
                </a:solidFill>
                <a:latin typeface="メイリオ" panose="020B0604030504040204" pitchFamily="50" charset="-128"/>
                <a:ea typeface="メイリオ" panose="020B0604030504040204" pitchFamily="50" charset="-128"/>
              </a:rPr>
              <a:t>フォントサイズは</a:t>
            </a:r>
            <a:r>
              <a:rPr lang="en-US" altLang="ja-JP" sz="1200" b="1" u="sng" dirty="0" smtClean="0">
                <a:solidFill>
                  <a:srgbClr val="FF0000"/>
                </a:solidFill>
                <a:latin typeface="メイリオ" panose="020B0604030504040204" pitchFamily="50" charset="-128"/>
                <a:ea typeface="メイリオ" panose="020B0604030504040204" pitchFamily="50" charset="-128"/>
              </a:rPr>
              <a:t>10</a:t>
            </a:r>
            <a:r>
              <a:rPr lang="ja-JP" altLang="en-US" sz="1200" b="1" u="sng" dirty="0" smtClean="0">
                <a:solidFill>
                  <a:srgbClr val="FF0000"/>
                </a:solidFill>
                <a:latin typeface="メイリオ" panose="020B0604030504040204" pitchFamily="50" charset="-128"/>
                <a:ea typeface="メイリオ" panose="020B0604030504040204" pitchFamily="50" charset="-128"/>
              </a:rPr>
              <a:t>ポイント以上とすること。</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p:txBody>
      </p:sp>
      <p:sp>
        <p:nvSpPr>
          <p:cNvPr id="2071" name="テキスト ボックス 26"/>
          <p:cNvSpPr txBox="1">
            <a:spLocks noChangeArrowheads="1"/>
          </p:cNvSpPr>
          <p:nvPr/>
        </p:nvSpPr>
        <p:spPr bwMode="auto">
          <a:xfrm>
            <a:off x="1941513" y="6323013"/>
            <a:ext cx="4373562" cy="441325"/>
          </a:xfrm>
          <a:prstGeom prst="rect">
            <a:avLst/>
          </a:prstGeom>
          <a:solidFill>
            <a:schemeClr val="bg1">
              <a:lumMod val="95000"/>
            </a:schemeClr>
          </a:solidFill>
          <a:ln w="28575">
            <a:solidFill>
              <a:schemeClr val="tx2"/>
            </a:solidFill>
            <a:miter lim="800000"/>
            <a:headEnd/>
            <a:tailEnd/>
          </a:ln>
        </p:spPr>
        <p:txBody>
          <a:bodyPr lIns="36000" tIns="36000" rIns="36000" bIns="360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defRPr/>
            </a:pPr>
            <a:r>
              <a:rPr lang="en-US" altLang="ja-JP" sz="1200" b="1" u="sng" dirty="0" smtClean="0">
                <a:solidFill>
                  <a:srgbClr val="FF0000"/>
                </a:solidFill>
                <a:latin typeface="メイリオ" panose="020B0604030504040204" pitchFamily="50" charset="-128"/>
                <a:ea typeface="メイリオ" panose="020B0604030504040204" pitchFamily="50" charset="-128"/>
              </a:rPr>
              <a:t>※</a:t>
            </a:r>
            <a:r>
              <a:rPr lang="ja-JP" altLang="en-US" sz="1200" b="1" u="sng" dirty="0" smtClean="0">
                <a:solidFill>
                  <a:srgbClr val="FF0000"/>
                </a:solidFill>
                <a:latin typeface="メイリオ" panose="020B0604030504040204" pitchFamily="50" charset="-128"/>
                <a:ea typeface="メイリオ" panose="020B0604030504040204" pitchFamily="50" charset="-128"/>
              </a:rPr>
              <a:t>様式１の９の内容を簡潔に記載。</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200" b="1" dirty="0" smtClean="0">
                <a:solidFill>
                  <a:srgbClr val="FF0000"/>
                </a:solidFill>
                <a:latin typeface="メイリオ" panose="020B0604030504040204" pitchFamily="50" charset="-128"/>
                <a:ea typeface="メイリオ" panose="020B0604030504040204" pitchFamily="50" charset="-128"/>
              </a:rPr>
              <a:t>　</a:t>
            </a:r>
            <a:r>
              <a:rPr lang="ja-JP" altLang="en-US" sz="1200" b="1" u="sng" dirty="0" smtClean="0">
                <a:solidFill>
                  <a:srgbClr val="FF0000"/>
                </a:solidFill>
                <a:latin typeface="メイリオ" panose="020B0604030504040204" pitchFamily="50" charset="-128"/>
                <a:ea typeface="メイリオ" panose="020B0604030504040204" pitchFamily="50" charset="-128"/>
              </a:rPr>
              <a:t>フォントサイズは</a:t>
            </a:r>
            <a:r>
              <a:rPr lang="en-US" altLang="ja-JP" sz="1200" b="1" u="sng" dirty="0" smtClean="0">
                <a:solidFill>
                  <a:srgbClr val="FF0000"/>
                </a:solidFill>
                <a:latin typeface="メイリオ" panose="020B0604030504040204" pitchFamily="50" charset="-128"/>
                <a:ea typeface="メイリオ" panose="020B0604030504040204" pitchFamily="50" charset="-128"/>
              </a:rPr>
              <a:t>10</a:t>
            </a:r>
            <a:r>
              <a:rPr lang="ja-JP" altLang="en-US" sz="1200" b="1" u="sng" dirty="0" smtClean="0">
                <a:solidFill>
                  <a:srgbClr val="FF0000"/>
                </a:solidFill>
                <a:latin typeface="メイリオ" panose="020B0604030504040204" pitchFamily="50" charset="-128"/>
                <a:ea typeface="メイリオ" panose="020B0604030504040204" pitchFamily="50" charset="-128"/>
              </a:rPr>
              <a:t>ポイント以上とすること。</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5"/>
          <p:cNvSpPr txBox="1">
            <a:spLocks noChangeArrowheads="1"/>
          </p:cNvSpPr>
          <p:nvPr/>
        </p:nvSpPr>
        <p:spPr bwMode="auto">
          <a:xfrm>
            <a:off x="5292725" y="5441950"/>
            <a:ext cx="4251325" cy="442913"/>
          </a:xfrm>
          <a:prstGeom prst="rect">
            <a:avLst/>
          </a:prstGeom>
          <a:solidFill>
            <a:schemeClr val="bg1">
              <a:lumMod val="95000"/>
            </a:schemeClr>
          </a:solidFill>
          <a:ln w="28575">
            <a:solidFill>
              <a:schemeClr val="tx2"/>
            </a:solidFill>
            <a:miter lim="800000"/>
            <a:headEnd/>
            <a:tailEnd/>
          </a:ln>
        </p:spPr>
        <p:txBody>
          <a:bodyPr lIns="36000" tIns="36000" rIns="36000" bIns="360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defRPr/>
            </a:pPr>
            <a:r>
              <a:rPr lang="en-US" altLang="ja-JP" sz="1200" b="1" u="sng" dirty="0" smtClean="0">
                <a:solidFill>
                  <a:srgbClr val="FF0000"/>
                </a:solidFill>
                <a:latin typeface="メイリオ" panose="020B0604030504040204" pitchFamily="50" charset="-128"/>
                <a:ea typeface="メイリオ" panose="020B0604030504040204" pitchFamily="50" charset="-128"/>
              </a:rPr>
              <a:t>※</a:t>
            </a:r>
            <a:r>
              <a:rPr lang="ja-JP" altLang="en-US" sz="1200" b="1" u="sng" dirty="0" smtClean="0">
                <a:solidFill>
                  <a:srgbClr val="FF0000"/>
                </a:solidFill>
                <a:latin typeface="メイリオ" panose="020B0604030504040204" pitchFamily="50" charset="-128"/>
                <a:ea typeface="メイリオ" panose="020B0604030504040204" pitchFamily="50" charset="-128"/>
              </a:rPr>
              <a:t>コロナの影響がある場合とない場合の対応の違いについても簡潔に言及すること</a:t>
            </a:r>
            <a:endParaRPr lang="en-US" altLang="ja-JP" sz="1200" b="1" u="sng" dirty="0" smtClean="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TotalTime>
  <Words>234</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Calibri</vt:lpstr>
      <vt:lpstr>ＭＳ Ｐゴシック</vt:lpstr>
      <vt:lpstr>Arial</vt:lpstr>
      <vt:lpstr>Calibri Light</vt:lpstr>
      <vt:lpstr>游ゴシック</vt:lpstr>
      <vt:lpstr>メイリオ</vt:lpstr>
      <vt:lpstr>Office テーマ</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Saori Ishikawa</dc:creator>
  <cp:lastModifiedBy>復興庁 HP担当（復興庁本庁）</cp:lastModifiedBy>
  <cp:revision>38</cp:revision>
  <cp:lastPrinted>2017-12-27T04:38:21Z</cp:lastPrinted>
  <dcterms:created xsi:type="dcterms:W3CDTF">2015-01-20T11:46:10Z</dcterms:created>
  <dcterms:modified xsi:type="dcterms:W3CDTF">2020-04-22T01:56:44Z</dcterms:modified>
</cp:coreProperties>
</file>